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handoutMasterIdLst>
    <p:handoutMasterId r:id="rId27"/>
  </p:handout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9" r:id="rId14"/>
    <p:sldId id="270" r:id="rId15"/>
    <p:sldId id="271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F32"/>
    <a:srgbClr val="DEA490"/>
    <a:srgbClr val="001B43"/>
    <a:srgbClr val="61CEFF"/>
    <a:srgbClr val="69D1FF"/>
    <a:srgbClr val="57CDD9"/>
    <a:srgbClr val="DFEBFE"/>
    <a:srgbClr val="2E4973"/>
    <a:srgbClr val="00C5D9"/>
    <a:srgbClr val="00C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9304" autoAdjust="0"/>
  </p:normalViewPr>
  <p:slideViewPr>
    <p:cSldViewPr snapToGrid="0">
      <p:cViewPr varScale="1">
        <p:scale>
          <a:sx n="85" d="100"/>
          <a:sy n="85" d="100"/>
        </p:scale>
        <p:origin x="90" y="16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9961CFF-FD6F-43CF-9838-EE6C2A13F8F0}" type="datetime1">
              <a:rPr lang="ko-KR" altLang="en-US"/>
              <a:pPr lvl="0">
                <a:defRPr/>
              </a:pPr>
              <a:t>2023-01-04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D848A2C-4DCF-4703-92D9-C54492E56A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2023-01-04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/>
          <p:cNvGrpSpPr/>
          <p:nvPr userDrawn="1"/>
        </p:nvGrpSpPr>
        <p:grpSpPr>
          <a:xfrm>
            <a:off x="1909768" y="766768"/>
            <a:ext cx="5324470" cy="5324466"/>
            <a:chOff x="2906010" y="1763012"/>
            <a:chExt cx="3331981" cy="3331978"/>
          </a:xfrm>
        </p:grpSpPr>
        <p:sp>
          <p:nvSpPr>
            <p:cNvPr id="260" name="타원 259"/>
            <p:cNvSpPr/>
            <p:nvPr userDrawn="1"/>
          </p:nvSpPr>
          <p:spPr>
            <a:xfrm>
              <a:off x="2906010" y="1763012"/>
              <a:ext cx="3331981" cy="3331978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 userDrawn="1"/>
          </p:nvSpPr>
          <p:spPr>
            <a:xfrm>
              <a:off x="3196883" y="2053883"/>
              <a:ext cx="2750234" cy="2750234"/>
            </a:xfrm>
            <a:prstGeom prst="ellipse">
              <a:avLst/>
            </a:prstGeom>
            <a:solidFill>
              <a:srgbClr val="053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8" name="타원 257"/>
          <p:cNvSpPr/>
          <p:nvPr userDrawn="1"/>
        </p:nvSpPr>
        <p:spPr>
          <a:xfrm>
            <a:off x="2528886" y="1385886"/>
            <a:ext cx="4086228" cy="40862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3" y="4699765"/>
            <a:ext cx="654054" cy="2883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41338" y="2375757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3252794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rgbClr val="2176B8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5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45494" y="306440"/>
            <a:ext cx="4325939" cy="231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6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3445385" y="3952899"/>
            <a:ext cx="2253230" cy="21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0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5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5257800"/>
            <a:ext cx="9144000" cy="1600199"/>
            <a:chOff x="0" y="2747"/>
            <a:chExt cx="5760" cy="1573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  <p:sp>
        <p:nvSpPr>
          <p:cNvPr id="120" name="직사각형 119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0" name="제목 5"/>
          <p:cNvSpPr>
            <a:spLocks noGrp="1"/>
          </p:cNvSpPr>
          <p:nvPr>
            <p:ph type="title"/>
          </p:nvPr>
        </p:nvSpPr>
        <p:spPr>
          <a:xfrm>
            <a:off x="1284288" y="1385150"/>
            <a:ext cx="6623050" cy="62305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0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1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284288" y="1337357"/>
            <a:ext cx="4430712" cy="23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000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2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16832" y="2341314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3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1316832" y="2829122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4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316832" y="3316930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5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1316832" y="3804738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6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16832" y="4292546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01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한쪽 모서리가 둥근 사각형 143"/>
          <p:cNvSpPr/>
          <p:nvPr/>
        </p:nvSpPr>
        <p:spPr>
          <a:xfrm flipH="1">
            <a:off x="1159572" y="2891391"/>
            <a:ext cx="7984428" cy="1985314"/>
          </a:xfrm>
          <a:prstGeom prst="round1Rect">
            <a:avLst>
              <a:gd name="adj" fmla="val 1142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57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8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6" name="직각 삼각형 145"/>
          <p:cNvSpPr/>
          <p:nvPr/>
        </p:nvSpPr>
        <p:spPr>
          <a:xfrm rot="5400000">
            <a:off x="1159573" y="2891391"/>
            <a:ext cx="444537" cy="444537"/>
          </a:xfrm>
          <a:prstGeom prst="rtTriangle">
            <a:avLst/>
          </a:prstGeom>
          <a:solidFill>
            <a:srgbClr val="053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19" name="직사각형 118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2" name="제목 5"/>
          <p:cNvSpPr>
            <a:spLocks noGrp="1"/>
          </p:cNvSpPr>
          <p:nvPr>
            <p:ph type="title"/>
          </p:nvPr>
        </p:nvSpPr>
        <p:spPr>
          <a:xfrm>
            <a:off x="1805782" y="3589015"/>
            <a:ext cx="6623050" cy="65449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200" b="1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818482" y="342910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057278" cy="818606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5657" y="227221"/>
            <a:ext cx="7886700" cy="529797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defRPr sz="2500" b="1" spc="-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18606"/>
            <a:ext cx="9144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3" y="188493"/>
            <a:ext cx="442207" cy="194952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37367" y="80770"/>
            <a:ext cx="7825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800" b="0" spc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Chapter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9" name="직각 삼각형 118"/>
          <p:cNvSpPr/>
          <p:nvPr userDrawn="1"/>
        </p:nvSpPr>
        <p:spPr>
          <a:xfrm rot="5400000">
            <a:off x="-1" y="0"/>
            <a:ext cx="269083" cy="269083"/>
          </a:xfrm>
          <a:prstGeom prst="rtTriangle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6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241800"/>
            <a:ext cx="9144000" cy="261619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2715338" y="1870806"/>
            <a:ext cx="3713325" cy="1389186"/>
            <a:chOff x="2715338" y="2759598"/>
            <a:chExt cx="3713325" cy="1310054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2715338" y="2759598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715338" y="4069652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제목 5"/>
          <p:cNvSpPr>
            <a:spLocks noGrp="1"/>
          </p:cNvSpPr>
          <p:nvPr>
            <p:ph type="title"/>
          </p:nvPr>
        </p:nvSpPr>
        <p:spPr>
          <a:xfrm>
            <a:off x="541338" y="1982866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7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2859903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3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8" name="그림 117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31" y="3654548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72" r:id="rId3"/>
    <p:sldLayoutId id="2147483666" r:id="rId4"/>
    <p:sldLayoutId id="214748368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.kr/download/18371" TargetMode="External"/><Relationship Id="rId2" Type="http://schemas.openxmlformats.org/officeDocument/2006/relationships/hyperlink" Target="https://ettrends.etri.re.kr/ettrends/157/09050021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oreascience.or.kr/article/JAKO201414753677857.pdf" TargetMode="External"/><Relationship Id="rId5" Type="http://schemas.openxmlformats.org/officeDocument/2006/relationships/hyperlink" Target="https://www.hankyung.com/it/article/201701250903v" TargetMode="External"/><Relationship Id="rId4" Type="http://schemas.openxmlformats.org/officeDocument/2006/relationships/hyperlink" Target="https://zdnet.co.kr/view/?no=2017033011472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2549" y="3647798"/>
            <a:ext cx="10947451" cy="1081839"/>
          </a:xfrm>
        </p:spPr>
        <p:txBody>
          <a:bodyPr/>
          <a:lstStyle/>
          <a:p>
            <a:r>
              <a:rPr lang="ko-KR" altLang="en-US" sz="4000" dirty="0"/>
              <a:t>경쟁형 게임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18482" y="3397754"/>
            <a:ext cx="4430712" cy="243862"/>
          </a:xfrm>
        </p:spPr>
        <p:txBody>
          <a:bodyPr/>
          <a:lstStyle/>
          <a:p>
            <a:r>
              <a:rPr lang="en-US" altLang="ko-KR" sz="2000" dirty="0">
                <a:solidFill>
                  <a:srgbClr val="053D90"/>
                </a:solidFill>
              </a:rPr>
              <a:t>AR</a:t>
            </a:r>
            <a:r>
              <a:rPr lang="ko-KR" altLang="en-US" sz="2000" dirty="0">
                <a:solidFill>
                  <a:srgbClr val="053D90"/>
                </a:solidFill>
              </a:rPr>
              <a:t>과 </a:t>
            </a:r>
            <a:r>
              <a:rPr lang="en-US" altLang="ko-KR" sz="2000" dirty="0">
                <a:solidFill>
                  <a:srgbClr val="053D90"/>
                </a:solidFill>
              </a:rPr>
              <a:t>GPS</a:t>
            </a:r>
            <a:r>
              <a:rPr lang="ko-KR" altLang="en-US" sz="2000" dirty="0">
                <a:solidFill>
                  <a:srgbClr val="053D90"/>
                </a:solidFill>
              </a:rPr>
              <a:t>를 이용한</a:t>
            </a:r>
            <a:endParaRPr lang="en-US" altLang="ko-KR" sz="2000" dirty="0">
              <a:solidFill>
                <a:srgbClr val="053D90"/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885532" y="3430506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2017152042 </a:t>
            </a:r>
            <a:r>
              <a:rPr lang="ko-KR" altLang="en-US" dirty="0"/>
              <a:t>컴퓨터공학전공 황찬욱</a:t>
            </a:r>
            <a:endParaRPr lang="en-US" altLang="ko-KR" dirty="0"/>
          </a:p>
          <a:p>
            <a:r>
              <a:rPr lang="en-US" altLang="ko-KR" dirty="0"/>
              <a:t>2017156019 </a:t>
            </a:r>
            <a:r>
              <a:rPr lang="ko-KR" altLang="en-US" dirty="0"/>
              <a:t>소프트웨어전공 염민규</a:t>
            </a:r>
            <a:endParaRPr lang="en-US" altLang="ko-KR" dirty="0"/>
          </a:p>
          <a:p>
            <a:r>
              <a:rPr lang="en-US" altLang="ko-KR" dirty="0"/>
              <a:t>2018158022 </a:t>
            </a:r>
            <a:r>
              <a:rPr lang="ko-KR" altLang="en-US" dirty="0"/>
              <a:t>소프트웨어전공 이수민</a:t>
            </a:r>
            <a:endParaRPr lang="en-US" altLang="ko-KR" dirty="0"/>
          </a:p>
          <a:p>
            <a:r>
              <a:rPr lang="en-US" altLang="ko-KR" dirty="0"/>
              <a:t>2018156046 </a:t>
            </a:r>
            <a:r>
              <a:rPr lang="ko-KR" altLang="en-US" dirty="0"/>
              <a:t>소프트웨어전공 박영훈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범위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42265"/>
              </p:ext>
            </p:extLst>
          </p:nvPr>
        </p:nvGraphicFramePr>
        <p:xfrm>
          <a:off x="136619" y="831275"/>
          <a:ext cx="8859854" cy="60267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45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9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스토리보드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개발 범위</a:t>
                      </a:r>
                      <a:endParaRPr lang="ko-KR" altLang="en-US" sz="1600" b="0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/>
                        <a:t>설명</a:t>
                      </a:r>
                      <a:endParaRPr lang="en-US" altLang="ko-KR" sz="1400" b="0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0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2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아웃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199920" indent="-199920">
                        <a:buFont typeface="Arial"/>
                        <a:buChar char="•"/>
                        <a:defRPr/>
                      </a:pPr>
                      <a:endParaRPr lang="ko-KR" altLang="en-US" sz="1400" dirty="0"/>
                    </a:p>
                    <a:p>
                      <a:pPr marL="199920" indent="-199920"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게임 외적인 컨텐츠 구성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99920" indent="-199920"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방 생성 및 참가</a:t>
                      </a:r>
                      <a:endParaRPr lang="en-US" altLang="ko-KR" sz="1400" dirty="0"/>
                    </a:p>
                    <a:p>
                      <a:pPr marL="199920" indent="-199920"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게임 재화를 사용할 상점</a:t>
                      </a:r>
                      <a:endParaRPr lang="en-US" altLang="ko-KR" sz="1400" dirty="0"/>
                    </a:p>
                    <a:p>
                      <a:pPr marL="199920" indent="-199920"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게임 내 도전과제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9920" marR="0" indent="-199920" defTabSz="914400"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게임 준비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4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인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9920" marR="0" indent="-199920" defTabSz="914400"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실제 게임 단계</a:t>
                      </a:r>
                      <a:endParaRPr lang="en-US" altLang="ko-KR" sz="1400" dirty="0"/>
                    </a:p>
                    <a:p>
                      <a:pPr marL="199920" marR="0" indent="-199920" defTabSz="914400"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랜드마크 접근 및 컨텐츠 이용 가능</a:t>
                      </a:r>
                    </a:p>
                    <a:p>
                      <a:pPr marL="199920" marR="0" indent="-199920" defTabSz="914400"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커뮤니티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7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5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/>
                        <a:t>마무리 화면</a:t>
                      </a:r>
                      <a:endParaRPr lang="ko-KR" altLang="en-US" sz="1600" b="0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9920" marR="0" indent="-199920" defTabSz="914400"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400" dirty="0"/>
                        <a:t>게임 플레이 결과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82501" y="1562906"/>
            <a:ext cx="3789947" cy="14602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94093" y="3123438"/>
            <a:ext cx="2766761" cy="7443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7527" y="3941159"/>
            <a:ext cx="3789947" cy="1929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252" y="5983252"/>
            <a:ext cx="3392496" cy="761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필요 기술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9B5DC-A62E-14F0-FA14-6CF4B53C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1" y="1890498"/>
            <a:ext cx="8783276" cy="3077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7170" name="Picture 2" descr="C:\Users\see48\Desktop\KakaoTalk_20221127_1406320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359735"/>
            <a:ext cx="7801524" cy="51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28423"/>
              </p:ext>
            </p:extLst>
          </p:nvPr>
        </p:nvGraphicFramePr>
        <p:xfrm>
          <a:off x="5937913" y="1142760"/>
          <a:ext cx="3104444" cy="475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타이틀 화면</a:t>
                      </a:r>
                    </a:p>
                  </a:txBody>
                  <a:tcPr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3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[1] –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 게임 로고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[2, 3] – ID/PW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 입력공간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[4, 5]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로그인 및 회원 가입</a:t>
                      </a:r>
                      <a:endParaRPr lang="en-US" altLang="ko-KR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[6, 7, 8, 9]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등장 가능 팝업</a:t>
                      </a:r>
                      <a:endParaRPr lang="en-US" altLang="ko-KR" dirty="0">
                        <a:latin typeface="나눔바른고딕OTF"/>
                        <a:ea typeface="나눔바른고딕OTF"/>
                      </a:endParaRPr>
                    </a:p>
                    <a:p>
                      <a:pPr latinLnBrk="1">
                        <a:defRPr/>
                      </a:pPr>
                      <a:endParaRPr lang="ko-KR" altLang="en-US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4664" y="890363"/>
            <a:ext cx="5552979" cy="577220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3152"/>
              </p:ext>
            </p:extLst>
          </p:nvPr>
        </p:nvGraphicFramePr>
        <p:xfrm>
          <a:off x="6028266" y="1249063"/>
          <a:ext cx="3014091" cy="47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55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메인 화면</a:t>
                      </a:r>
                    </a:p>
                  </a:txBody>
                  <a:tcPr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6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[1]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사용자 정보</a:t>
                      </a: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[2,3,4,5,6]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하위 요소 접근</a:t>
                      </a:r>
                      <a:endParaRPr lang="en-US" altLang="ko-KR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[7] – </a:t>
                      </a:r>
                      <a:r>
                        <a:rPr lang="ko-KR" altLang="en-US" sz="1800" u="none" kern="1200" dirty="0" err="1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뒤로가기</a:t>
                      </a:r>
                      <a:endParaRPr lang="en-US" altLang="ko-KR" dirty="0"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[8]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정보 세팅 팝업</a:t>
                      </a:r>
                      <a:endParaRPr lang="ko-KR" altLang="en-US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3958" y="1185788"/>
            <a:ext cx="5893242" cy="48240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1690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73254"/>
              </p:ext>
            </p:extLst>
          </p:nvPr>
        </p:nvGraphicFramePr>
        <p:xfrm>
          <a:off x="5664850" y="1203364"/>
          <a:ext cx="3375378" cy="5296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게임 참가</a:t>
                      </a:r>
                      <a:r>
                        <a:rPr lang="en-US" altLang="ko-KR" sz="2400" dirty="0">
                          <a:latin typeface="나눔바른고딕OTF"/>
                          <a:ea typeface="나눔바른고딕OTF"/>
                        </a:rPr>
                        <a:t>/</a:t>
                      </a: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생성 화면</a:t>
                      </a:r>
                    </a:p>
                  </a:txBody>
                  <a:tcPr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방 생성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[1] –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 접속 코드</a:t>
                      </a: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. 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게임 서버를 통해 생성</a:t>
                      </a: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.</a:t>
                      </a:r>
                      <a:endParaRPr lang="ko-KR" altLang="en-US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[2] – 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게임 세팅</a:t>
                      </a:r>
                      <a:endParaRPr lang="en-US" altLang="ko-KR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[3] – 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현재 연결 인원</a:t>
                      </a:r>
                      <a:endParaRPr lang="en-US" altLang="ko-KR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[4] – </a:t>
                      </a:r>
                      <a:r>
                        <a:rPr lang="ko-KR" altLang="en-US" sz="1800" i="0" u="none" kern="1200" dirty="0" err="1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뒤로가기</a:t>
                      </a:r>
                      <a:endParaRPr lang="ko-KR" altLang="en-US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게임 참가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[1] – 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접속코드 입력</a:t>
                      </a:r>
                      <a:endParaRPr lang="en-US" altLang="ko-KR" sz="1800" i="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[2] – </a:t>
                      </a:r>
                      <a:r>
                        <a:rPr lang="ko-KR" altLang="en-US" sz="1800" i="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접속 시도 버튼</a:t>
                      </a:r>
                    </a:p>
                    <a:p>
                      <a:pPr latinLnBrk="1">
                        <a:defRPr/>
                      </a:pPr>
                      <a:endParaRPr lang="ko-KR" altLang="en-US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619" y="1811660"/>
            <a:ext cx="2669866" cy="44307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75215" y="1811660"/>
            <a:ext cx="2688601" cy="4430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55" y="1442328"/>
            <a:ext cx="167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방 생성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0418" y="1439678"/>
            <a:ext cx="167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게임 참가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643" y="1309512"/>
            <a:ext cx="5113683" cy="46584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48378"/>
              </p:ext>
            </p:extLst>
          </p:nvPr>
        </p:nvGraphicFramePr>
        <p:xfrm>
          <a:off x="5215325" y="1162756"/>
          <a:ext cx="3827031" cy="500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u="none" dirty="0">
                          <a:latin typeface="나눔바른고딕OTF"/>
                          <a:ea typeface="나눔바른고딕OTF"/>
                        </a:rPr>
                        <a:t>메인 게임 화면</a:t>
                      </a:r>
                    </a:p>
                  </a:txBody>
                  <a:tcPr anchor="ctr"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74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[1]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승리 점수 및 라운드 제한시간</a:t>
                      </a:r>
                      <a:endParaRPr lang="en-US" altLang="ko-KR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[2]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현 라운드 팀 점수</a:t>
                      </a:r>
                      <a:endParaRPr lang="en-US" altLang="ko-KR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[3]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게임 화면</a:t>
                      </a: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.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현실 지형에 기반함</a:t>
                      </a: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.</a:t>
                      </a:r>
                      <a:endParaRPr lang="ko-KR" altLang="en-US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[4]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컨텐츠</a:t>
                      </a: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,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랜드마크에 미리 설정</a:t>
                      </a:r>
                      <a:endParaRPr lang="en-US" altLang="ko-KR" sz="1800" u="none" kern="1200" dirty="0">
                        <a:solidFill>
                          <a:schemeClr val="dk1"/>
                        </a:solidFill>
                        <a:effectLst/>
                        <a:latin typeface="나눔바른고딕OTF"/>
                        <a:ea typeface="나눔바른고딕OTF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[5, 6]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사용자 아바타 및 정보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[7]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팀 메신저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[8, 9] – </a:t>
                      </a:r>
                      <a:r>
                        <a:rPr lang="ko-KR" altLang="en-US" sz="1800" u="none" kern="1200" dirty="0">
                          <a:solidFill>
                            <a:schemeClr val="dk1"/>
                          </a:solidFill>
                          <a:effectLst/>
                          <a:latin typeface="나눔바른고딕OTF"/>
                          <a:ea typeface="나눔바른고딕OTF"/>
                          <a:cs typeface="+mn-cs"/>
                        </a:rPr>
                        <a:t>게임 진행 관련 팝업</a:t>
                      </a: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미니게임 예시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Picture 2" descr="C:\Users\see48\Desktop\미니게임\골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2225758"/>
            <a:ext cx="2230657" cy="3755493"/>
          </a:xfrm>
          <a:prstGeom prst="rect">
            <a:avLst/>
          </a:prstGeom>
          <a:noFill/>
        </p:spPr>
      </p:pic>
      <p:pic>
        <p:nvPicPr>
          <p:cNvPr id="10" name="Picture 2" descr="C:\Users\see48\Desktop\미니게임\과일-맞추기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7847" y="2225757"/>
            <a:ext cx="2230656" cy="3755493"/>
          </a:xfrm>
          <a:prstGeom prst="rect">
            <a:avLst/>
          </a:prstGeom>
          <a:noFill/>
        </p:spPr>
      </p:pic>
      <p:pic>
        <p:nvPicPr>
          <p:cNvPr id="11" name="Picture 2" descr="C:\Users\see48\Desktop\미니게임\농구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82757" y="2225757"/>
            <a:ext cx="2230657" cy="3755493"/>
          </a:xfrm>
          <a:prstGeom prst="rect">
            <a:avLst/>
          </a:prstGeom>
          <a:noFill/>
        </p:spPr>
      </p:pic>
      <p:pic>
        <p:nvPicPr>
          <p:cNvPr id="12" name="Picture 4" descr="C:\Users\see48\Desktop\종설기\디자인\미니게임\사격-게임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11656" y="2225759"/>
            <a:ext cx="2230656" cy="375549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487293" y="1765526"/>
            <a:ext cx="159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바른고딕OTF"/>
                <a:ea typeface="나눔바른고딕OTF"/>
              </a:rPr>
              <a:t>농구</a:t>
            </a:r>
            <a:endParaRPr lang="en-US" altLang="ko-KR">
              <a:latin typeface="나눔바른고딕OTF"/>
              <a:ea typeface="나눔바른고딕OTF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8712" y="1765526"/>
            <a:ext cx="150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바른고딕OTF"/>
                <a:ea typeface="나눔바른고딕OTF"/>
              </a:rPr>
              <a:t>과일 맞추기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9163" y="1793692"/>
            <a:ext cx="182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바른고딕OTF"/>
                <a:ea typeface="나눔바른고딕OTF"/>
              </a:rPr>
              <a:t>골프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386" y="1813545"/>
            <a:ext cx="1893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바른고딕OTF"/>
                <a:ea typeface="나눔바른고딕OTF"/>
              </a:rPr>
              <a:t>프레스비 맞추기</a:t>
            </a:r>
            <a:endParaRPr lang="en-US" altLang="ko-KR">
              <a:latin typeface="나눔바른고딕OTF"/>
              <a:ea typeface="나눔바른고딕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9241"/>
              </p:ext>
            </p:extLst>
          </p:nvPr>
        </p:nvGraphicFramePr>
        <p:xfrm>
          <a:off x="5678269" y="1543582"/>
          <a:ext cx="3364088" cy="423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93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/>
                        <a:t>팀 대항 수행 화면</a:t>
                      </a:r>
                    </a:p>
                  </a:txBody>
                  <a:tcPr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088"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나눔바른고딕OTF"/>
                          <a:ea typeface="나눔바른고딕OTF"/>
                        </a:rPr>
                        <a:t>[1]</a:t>
                      </a:r>
                      <a:r>
                        <a:rPr lang="ko-KR" altLang="en-US" dirty="0"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dirty="0"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dirty="0">
                          <a:latin typeface="나눔바른고딕OTF"/>
                          <a:ea typeface="나눔바른고딕OTF"/>
                        </a:rPr>
                        <a:t>팀 대항 게임 진행 화면</a:t>
                      </a:r>
                      <a:endParaRPr lang="en-US" altLang="ko-KR" dirty="0">
                        <a:latin typeface="나눔바른고딕OTF"/>
                        <a:ea typeface="나눔바른고딕OTF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나눔바른고딕OTF"/>
                          <a:ea typeface="나눔바른고딕OTF"/>
                        </a:rPr>
                        <a:t>[2] – </a:t>
                      </a:r>
                      <a:r>
                        <a:rPr lang="ko-KR" altLang="en-US" dirty="0">
                          <a:latin typeface="나눔바른고딕OTF"/>
                          <a:ea typeface="나눔바른고딕OTF"/>
                        </a:rPr>
                        <a:t>각 팀 승리점수 표기</a:t>
                      </a:r>
                      <a:endParaRPr lang="en-US" altLang="ko-KR" dirty="0">
                        <a:latin typeface="나눔바른고딕OTF"/>
                        <a:ea typeface="나눔바른고딕OTF"/>
                      </a:endParaRP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2" descr="C:\Users\see48\Desktop\미니게임\팀-대항1-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289" y="1543582"/>
            <a:ext cx="2530397" cy="4114362"/>
          </a:xfrm>
          <a:prstGeom prst="rect">
            <a:avLst/>
          </a:prstGeom>
          <a:noFill/>
        </p:spPr>
      </p:pic>
      <p:pic>
        <p:nvPicPr>
          <p:cNvPr id="13" name="Picture 2" descr="C:\Users\see48\Desktop\미니게임\팀-대항2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44431" y="1469966"/>
            <a:ext cx="2446672" cy="411917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347871" y="2479851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4074" y="4790947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605494" y="2119811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87991" y="4790947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_x241489080" descr="EMB00003964344c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0403" y="941330"/>
            <a:ext cx="3488267" cy="58202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18842"/>
              </p:ext>
            </p:extLst>
          </p:nvPr>
        </p:nvGraphicFramePr>
        <p:xfrm>
          <a:off x="5590576" y="1603023"/>
          <a:ext cx="3488267" cy="4560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6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/>
                        <a:t>마무리 화면</a:t>
                      </a:r>
                    </a:p>
                  </a:txBody>
                  <a:tcPr>
                    <a:solidFill>
                      <a:srgbClr val="4EA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09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[1] –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승패 여부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 –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최종 점수 및 누적 포인트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–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별 세부 게임 결과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–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아웃게임 단계로 전환</a:t>
                      </a:r>
                    </a:p>
                  </a:txBody>
                  <a:tcPr anchor="ctr">
                    <a:solidFill>
                      <a:srgbClr val="C9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288" y="550760"/>
            <a:ext cx="6623050" cy="62305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307148" y="163484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053D90"/>
                </a:solidFill>
              </a:rPr>
              <a:t>01</a:t>
            </a:r>
            <a:r>
              <a:rPr lang="en-US" altLang="ko-KR"/>
              <a:t> </a:t>
            </a:r>
            <a:r>
              <a:rPr lang="ko-KR" altLang="en-US"/>
              <a:t>주제 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07148" y="212881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053D90"/>
                </a:solidFill>
              </a:rPr>
              <a:t>02 </a:t>
            </a:r>
            <a:r>
              <a:rPr lang="ko-KR" altLang="en-US"/>
              <a:t>관련 연구 및 사례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307148" y="2622788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1307148" y="3116760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필요 기술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07148" y="361073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게임 시나리오</a:t>
            </a:r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07148" y="410470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053D90"/>
                </a:solidFill>
              </a:rPr>
              <a:t>06</a:t>
            </a:r>
            <a:r>
              <a:rPr lang="en-US" altLang="ko-KR"/>
              <a:t> </a:t>
            </a:r>
            <a:r>
              <a:rPr lang="ko-KR" altLang="en-US"/>
              <a:t>업무 분담</a:t>
            </a:r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07148" y="459867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053D90"/>
                </a:solidFill>
              </a:rPr>
              <a:t>07</a:t>
            </a:r>
            <a:r>
              <a:rPr lang="en-US" altLang="ko-KR"/>
              <a:t> </a:t>
            </a:r>
            <a:r>
              <a:rPr lang="ko-KR" altLang="en-US"/>
              <a:t>종합설계 수행 일정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07148" y="547179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053D90"/>
                </a:solidFill>
              </a:rPr>
              <a:t>09</a:t>
            </a:r>
            <a:r>
              <a:rPr lang="en-US" altLang="ko-KR"/>
              <a:t> </a:t>
            </a:r>
            <a:r>
              <a:rPr lang="ko-KR" altLang="en-US"/>
              <a:t>참고 문헌</a:t>
            </a:r>
          </a:p>
        </p:txBody>
      </p:sp>
      <p:sp>
        <p:nvSpPr>
          <p:cNvPr id="15" name="텍스트 개체 틀 7"/>
          <p:cNvSpPr>
            <a:spLocks noGrp="1"/>
          </p:cNvSpPr>
          <p:nvPr/>
        </p:nvSpPr>
        <p:spPr>
          <a:xfrm>
            <a:off x="1307148" y="5074149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53D90"/>
                </a:solidFill>
                <a:latin typeface="+mn-ea"/>
                <a:ea typeface="+mn-ea"/>
                <a:cs typeface="+mn-cs"/>
              </a:rPr>
              <a:t>08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협업 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Github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주소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 </a:t>
            </a:r>
            <a:r>
              <a:rPr lang="en-US" altLang="ko-KR"/>
              <a:t>– </a:t>
            </a:r>
            <a:r>
              <a:rPr lang="ko-KR" altLang="en-US"/>
              <a:t>기타 화면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1" name="_x147303760" descr="EMB0000329800d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644" y="2292176"/>
            <a:ext cx="2248772" cy="3739582"/>
          </a:xfrm>
          <a:prstGeom prst="rect">
            <a:avLst/>
          </a:prstGeom>
          <a:noFill/>
        </p:spPr>
      </p:pic>
      <p:pic>
        <p:nvPicPr>
          <p:cNvPr id="12" name="_x147302160" descr="EMB0000329800d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1861" y="2310064"/>
            <a:ext cx="2253872" cy="3739582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51047" y="2286000"/>
            <a:ext cx="2316016" cy="37395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410659" y="1846643"/>
            <a:ext cx="2140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바른고딕OTF"/>
                <a:ea typeface="나눔바른고딕OTF"/>
              </a:rPr>
              <a:t>결과 발표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891" y="1870707"/>
            <a:ext cx="2408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바른고딕OTF"/>
                <a:ea typeface="나눔바른고딕OTF"/>
              </a:rPr>
              <a:t>팀 대항 채팅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4653" y="1875362"/>
            <a:ext cx="179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바른고딕OTF"/>
                <a:ea typeface="나눔바른고딕OTF"/>
              </a:rPr>
              <a:t>상점 화면</a:t>
            </a:r>
            <a:endParaRPr lang="en-US" altLang="ko-KR">
              <a:latin typeface="나눔바른고딕OTF"/>
              <a:ea typeface="나눔바른고딕OTF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56629" y="2298032"/>
            <a:ext cx="2265855" cy="37395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888579" y="1869821"/>
            <a:ext cx="2140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바른고딕OTF"/>
                <a:ea typeface="나눔바른고딕OTF"/>
              </a:rPr>
              <a:t>챌린지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업무 분담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64179"/>
              </p:ext>
            </p:extLst>
          </p:nvPr>
        </p:nvGraphicFramePr>
        <p:xfrm>
          <a:off x="-1" y="827313"/>
          <a:ext cx="9144000" cy="603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853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염민규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이수민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박영훈</a:t>
                      </a:r>
                      <a:endParaRPr lang="en-US" altLang="ko-KR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latin typeface="나눔바른고딕OTF"/>
                          <a:ea typeface="나눔바른고딕OTF"/>
                        </a:rPr>
                        <a:t>황찬욱</a:t>
                      </a:r>
                      <a:endParaRPr lang="ko-KR" altLang="en-US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자료수집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Photon Cloud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Google Map API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기본 지원 기능 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Unity UI Toolkit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에서의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Database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 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탑 다운 뷰 지도 화면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구성도 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기반 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MySQL Query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 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Photon Cloud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를 활용한 실시간 게임 서버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인게임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구현된 게임 기반에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기반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MySQL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를 이용한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구축 및 서버와 연동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1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각 모듈 실험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등 게임 세부사항 장애요소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 정상적인 작동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와 서버의 정상적인 연결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단위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전체적인 게임 흐름 속 장애요소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통합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사용자 입장이 되어 모바일 환경에 실행파일을 설치해보고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호환 및 정상적인 게임 수행에 지장이 없는지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인수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여러 번 게임을 테스트하며 자잘한 버그 및 게임 밸런스 판단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시스템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완성 이후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내부 특정 요소 업데이트 시 장애요소가 생기는지 유지보수 측면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리그레션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테스트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 설계 수행 일정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3239"/>
              </p:ext>
            </p:extLst>
          </p:nvPr>
        </p:nvGraphicFramePr>
        <p:xfrm>
          <a:off x="1" y="783857"/>
          <a:ext cx="9143999" cy="6074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26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                  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월별</a:t>
                      </a:r>
                    </a:p>
                    <a:p>
                      <a:pPr latinLnBrk="1">
                        <a:defRPr/>
                      </a:pPr>
                      <a:endParaRPr lang="en-US" altLang="ko-KR" sz="1400" dirty="0">
                        <a:latin typeface="나눔바른고딕OTF"/>
                        <a:ea typeface="나눔바른고딕OTF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추진일정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12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1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2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3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4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5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6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바른고딕OTF"/>
                        </a:rPr>
                        <a:t>7-9</a:t>
                      </a:r>
                      <a:r>
                        <a:rPr lang="ko-KR" altLang="en-US" sz="1400" dirty="0">
                          <a:latin typeface="나눔바른고딕OTF"/>
                          <a:ea typeface="나눔바른고딕OTF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바른고딕OTF"/>
                        </a:rPr>
                        <a:t>제안서 제출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바른고딕OTF"/>
                        </a:rPr>
                        <a:t>시스템 설계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기본 틀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서버 및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구축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컨텐츠 구현</a:t>
                      </a:r>
                      <a:endParaRPr lang="en-US" altLang="ko-KR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부가 기능 구현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244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5]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연동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보고서 작성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94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바른고딕OTF"/>
                        </a:rPr>
                        <a:t>발표</a:t>
                      </a:r>
                      <a:r>
                        <a:rPr lang="en-US" altLang="ko-KR" sz="1400" b="0" kern="100" spc="0" dirty="0"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바른고딕OTF"/>
                        </a:rPr>
                        <a:t>및 시연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협업 </a:t>
            </a:r>
            <a:r>
              <a:rPr lang="en-US" altLang="ko-KR"/>
              <a:t>Github </a:t>
            </a:r>
            <a:r>
              <a:rPr lang="ko-KR" altLang="en-US"/>
              <a:t>주소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40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en-US" sz="2100"/>
              <a:t>https://github.com/ymg5218/CapstoneARtp.git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참고 문헌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338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VR/AR </a:t>
            </a:r>
            <a:r>
              <a:rPr lang="ko-KR" altLang="en-US"/>
              <a:t>게임기술 동향</a:t>
            </a:r>
            <a:r>
              <a:rPr lang="en-US" altLang="ko-KR"/>
              <a:t> : </a:t>
            </a:r>
            <a:r>
              <a:rPr lang="en-US" altLang="ko-KR">
                <a:hlinkClick r:id="rId2"/>
              </a:rPr>
              <a:t>https://ettrends.etri.re.kr/ettrends/157/0905002110/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포켓몬</a:t>
            </a:r>
            <a:r>
              <a:rPr lang="en-US" altLang="ko-KR"/>
              <a:t>GO</a:t>
            </a:r>
            <a:r>
              <a:rPr lang="ko-KR" altLang="en-US"/>
              <a:t>의 성공요인과 파급효과 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https://www.spri.kr/download/18371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캐치몬</a:t>
            </a:r>
            <a:r>
              <a:rPr lang="en-US" altLang="ko-KR"/>
              <a:t>, </a:t>
            </a:r>
            <a:r>
              <a:rPr lang="ko-KR" altLang="en-US"/>
              <a:t>정식서비스</a:t>
            </a:r>
            <a:r>
              <a:rPr lang="en-US" altLang="ko-KR"/>
              <a:t>... ‘</a:t>
            </a:r>
            <a:r>
              <a:rPr lang="ko-KR" altLang="en-US"/>
              <a:t>포켓몬고</a:t>
            </a:r>
            <a:r>
              <a:rPr lang="en-US" altLang="ko-KR"/>
              <a:t>’ </a:t>
            </a:r>
            <a:r>
              <a:rPr lang="ko-KR" altLang="en-US"/>
              <a:t>넘어서나</a:t>
            </a:r>
            <a:r>
              <a:rPr lang="en-US" altLang="ko-KR"/>
              <a:t>? : </a:t>
            </a:r>
            <a:r>
              <a:rPr lang="en-US" altLang="ko-KR">
                <a:hlinkClick r:id="rId4"/>
              </a:rPr>
              <a:t>https://zdnet.co.kr/view/?no=20170330114722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한빛소프트</a:t>
            </a:r>
            <a:r>
              <a:rPr lang="en-US" altLang="ko-KR"/>
              <a:t>, ‘</a:t>
            </a:r>
            <a:r>
              <a:rPr lang="ko-KR" altLang="en-US"/>
              <a:t>소울캐처 </a:t>
            </a:r>
            <a:r>
              <a:rPr lang="en-US" altLang="ko-KR"/>
              <a:t>AR’</a:t>
            </a:r>
            <a:r>
              <a:rPr lang="ko-KR" altLang="en-US"/>
              <a:t>로 </a:t>
            </a:r>
            <a:r>
              <a:rPr lang="en-US" altLang="ko-KR"/>
              <a:t>‘</a:t>
            </a:r>
            <a:r>
              <a:rPr lang="ko-KR" altLang="en-US"/>
              <a:t>포켓몬고</a:t>
            </a:r>
            <a:r>
              <a:rPr lang="en-US" altLang="ko-KR"/>
              <a:t>’</a:t>
            </a:r>
            <a:r>
              <a:rPr lang="ko-KR" altLang="en-US"/>
              <a:t>에 </a:t>
            </a:r>
            <a:r>
              <a:rPr lang="en-US" altLang="ko-KR"/>
              <a:t>‘</a:t>
            </a:r>
            <a:r>
              <a:rPr lang="ko-KR" altLang="en-US"/>
              <a:t>도전장</a:t>
            </a:r>
            <a:r>
              <a:rPr lang="en-US" altLang="ko-KR"/>
              <a:t>’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en-US" altLang="ko-KR">
                <a:hlinkClick r:id="rId5"/>
              </a:rPr>
              <a:t>https://www.hankyung.com/it/article/201701250903v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위치기반 영역 설정 방법 및 이탈 검출의 최적화 기법 </a:t>
            </a:r>
            <a:r>
              <a:rPr lang="en-US" altLang="ko-KR"/>
              <a:t>: </a:t>
            </a:r>
            <a:r>
              <a:rPr lang="en-US" altLang="ko-KR">
                <a:hlinkClick r:id="rId6"/>
              </a:rPr>
              <a:t>http://koreascience.or.kr/article/JAKO201414753677857.pdf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6624" y="2122909"/>
            <a:ext cx="8061325" cy="838699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4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개요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9945" y="1158595"/>
            <a:ext cx="8942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/>
            <a:r>
              <a:rPr lang="en-US" altLang="ko-KR" dirty="0">
                <a:latin typeface="나눔고딕OTF" pitchFamily="34" charset="-127"/>
                <a:ea typeface="나눔고딕OTF" pitchFamily="34" charset="-127"/>
              </a:rPr>
              <a:t>AR</a:t>
            </a:r>
            <a:r>
              <a:rPr lang="ko-KR" altLang="en-US" dirty="0">
                <a:latin typeface="나눔고딕OTF" pitchFamily="34" charset="-127"/>
                <a:ea typeface="나눔고딕OTF" pitchFamily="34" charset="-127"/>
              </a:rPr>
              <a:t>과 </a:t>
            </a:r>
            <a:r>
              <a:rPr lang="en-US" altLang="ko-KR" dirty="0">
                <a:latin typeface="나눔고딕OTF" pitchFamily="34" charset="-127"/>
                <a:ea typeface="나눔고딕OTF" pitchFamily="34" charset="-127"/>
              </a:rPr>
              <a:t>GPS </a:t>
            </a:r>
            <a:r>
              <a:rPr lang="ko-KR" altLang="en-US" dirty="0">
                <a:latin typeface="나눔고딕OTF" pitchFamily="34" charset="-127"/>
                <a:ea typeface="나눔고딕OTF" pitchFamily="34" charset="-127"/>
              </a:rPr>
              <a:t>기술을 이용한 경쟁형 모바일게임 개발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8" y="1724926"/>
            <a:ext cx="2937022" cy="489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see48\Desktop\미니게임\양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73" y="1716704"/>
            <a:ext cx="2911213" cy="490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ee48\Desktop\미니게임\팀-대항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746" y="1724928"/>
            <a:ext cx="2912234" cy="49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828973" y="1808777"/>
            <a:ext cx="7856562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기존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게임은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포켓몬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GO’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와 같은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수집 기반의 상호작용 형태 채택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695600" y="4186631"/>
            <a:ext cx="785656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이러한 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게임의 틀을 벗어나서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현실 세계에서의 랜드마크를 기반으로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사용자가 주도적으로 주변 환경을 탐험하고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컨텐츠를 즐기며 타인과 상호작용하는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메타버스 형태의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게임 시도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</p:txBody>
      </p:sp>
      <p:pic>
        <p:nvPicPr>
          <p:cNvPr id="2" name="Picture 2" descr="출시 6년차 '포켓몬 고', 글로벌 누적 매출 60억달러 돌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32" y="1024497"/>
            <a:ext cx="4011275" cy="27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무대, 레이저, 옅은, 밤하늘이(가) 표시된 사진&#10;&#10;자동 생성된 설명">
            <a:extLst>
              <a:ext uri="{FF2B5EF4-FFF2-40B4-BE49-F238E27FC236}">
                <a16:creationId xmlns:a16="http://schemas.microsoft.com/office/drawing/2014/main" id="{C64F53D6-14AA-1FDA-1DB0-3BDBAEFE0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3826780"/>
            <a:ext cx="4415671" cy="28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3719" y="4585719"/>
            <a:ext cx="785656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본 종합설계에서는 개발 범위 및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자본을 고려하여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한국공학대학교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구역 안에서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운동회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방식의 팀 대항 컨텐츠를 구현하는 것으로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주제의 효용성을 시험해 보고자 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</p:txBody>
      </p:sp>
      <p:pic>
        <p:nvPicPr>
          <p:cNvPr id="1028" name="Picture 4" descr="한국공대, '2022년 산학연 플랫폼 협력' 참여 기업 모집 &lt; 대학뉴스 &lt; 뉴스 &lt; 기사본문 - 한국대학신문 - 409개 대학을  연결하는 '힘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45" y="1401198"/>
            <a:ext cx="3810510" cy="2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387" y="1189680"/>
            <a:ext cx="69413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증강 현실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(</a:t>
            </a:r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Augmented Reality) : </a:t>
            </a:r>
          </a:p>
          <a:p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        AR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기술을 활용하여</a:t>
            </a:r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현실 세계에서의 랜드마크를 활용하여</a:t>
            </a:r>
            <a:endParaRPr lang="en-US" altLang="ko-KR" sz="1600" dirty="0"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       가상 세계에서 새로운 컨텐츠를 창출해 낼 수 있음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lang="ko-KR" altLang="en-US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2.   </a:t>
            </a: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피트니스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(Physical Fitness) : </a:t>
            </a:r>
          </a:p>
          <a:p>
            <a:pPr lvl="1"/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랜드마크를 중심으로 사용자가 직접적으로 움직여 컨텐츠를 </a:t>
            </a:r>
            <a:r>
              <a:rPr lang="ko-KR" altLang="en-US" sz="1600" dirty="0" err="1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찾아감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3.  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모험</a:t>
            </a:r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(Adventure) :</a:t>
            </a:r>
          </a:p>
          <a:p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       </a:t>
            </a: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사용자는 자신이 주도적으로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주변 환경을 확인하고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탐험하며</a:t>
            </a:r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        </a:t>
            </a:r>
            <a:r>
              <a:rPr lang="ko-KR" altLang="en-US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각 랜드마크마다 설정된 컨텐츠를 즐길 수 있음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  <a:p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endParaRPr lang="en-US" altLang="ko-KR" sz="1600" dirty="0">
              <a:solidFill>
                <a:srgbClr val="482E53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4.  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커뮤니티</a:t>
            </a:r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(Breaking the ice) : </a:t>
            </a:r>
          </a:p>
          <a:p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       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혼자 즐기는 것이 아닌</a:t>
            </a:r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,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 다른 플레이어와 함께</a:t>
            </a:r>
            <a:endParaRPr lang="en-US" altLang="ko-KR" sz="1600" dirty="0">
              <a:latin typeface="나눔바른고딕OTF" pitchFamily="18" charset="-127"/>
              <a:ea typeface="나눔바른고딕OTF" pitchFamily="18" charset="-127"/>
            </a:endParaRPr>
          </a:p>
          <a:p>
            <a:r>
              <a:rPr lang="en-US" altLang="ko-KR" sz="1600" dirty="0">
                <a:latin typeface="나눔바른고딕OTF" pitchFamily="18" charset="-127"/>
                <a:ea typeface="나눔바른고딕OTF" pitchFamily="18" charset="-127"/>
              </a:rPr>
              <a:t>        </a:t>
            </a:r>
            <a:r>
              <a:rPr lang="ko-KR" altLang="en-US" sz="1600" dirty="0">
                <a:latin typeface="나눔바른고딕OTF" pitchFamily="18" charset="-127"/>
                <a:ea typeface="나눔바른고딕OTF" pitchFamily="18" charset="-127"/>
              </a:rPr>
              <a:t>소통하며 즐길 수 있음</a:t>
            </a:r>
            <a:r>
              <a:rPr lang="en-US" altLang="ko-KR" sz="1600" dirty="0">
                <a:solidFill>
                  <a:srgbClr val="482E53"/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</a:p>
        </p:txBody>
      </p:sp>
      <p:pic>
        <p:nvPicPr>
          <p:cNvPr id="5122" name="Picture 2" descr="C:\Users\see48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71" y="2361203"/>
            <a:ext cx="1461179" cy="12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ee48\Desktop\3090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96" y="5110151"/>
            <a:ext cx="1329308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ee48\Desktop\adven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40" y="3814893"/>
            <a:ext cx="1230540" cy="1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see48\Desktop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658270"/>
            <a:ext cx="1702933" cy="1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51353" y="1234794"/>
            <a:ext cx="7856562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엠게임의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캐치몬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’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3368" y="5155375"/>
            <a:ext cx="7816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장점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: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단순히 수집에 그치지 않고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이를 이용하여 새로운 컨텐츠를 창조함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.</a:t>
            </a:r>
          </a:p>
          <a:p>
            <a:pPr fontAlgn="base"/>
            <a:endParaRPr lang="en-US" altLang="ko-KR" dirty="0">
              <a:latin typeface="나눔바른고딕OTF" pitchFamily="18" charset="-127"/>
              <a:ea typeface="나눔바른고딕OTF" pitchFamily="18" charset="-127"/>
            </a:endParaRPr>
          </a:p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단점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: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자체적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IP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를 사용하여 인지도가 매우 떨어졌고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,</a:t>
            </a:r>
          </a:p>
          <a:p>
            <a:pPr fontAlgn="base"/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       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정상적인 게임을 즐기기 위해 많은 시간을 수집 작업에 투자해야 함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.</a:t>
            </a:r>
            <a:endParaRPr lang="ko-KR" altLang="en-US" dirty="0"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47309120" descr="EMB0000329800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94" y="1988819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47307520" descr="EMB0000329800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31" y="1988819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93367" y="4125868"/>
            <a:ext cx="80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수집형 게임에 보드게임 요소를 추가하여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PvP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 대결에 초점을 둔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AR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게임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.</a:t>
            </a:r>
            <a:endParaRPr lang="ko-KR" altLang="en-US" dirty="0">
              <a:latin typeface="나눔바른고딕OTF" pitchFamily="18" charset="-127"/>
              <a:ea typeface="나눔바른고딕OTF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54106" y="1383385"/>
            <a:ext cx="7856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나눔바른고딕OTF" pitchFamily="18" charset="-127"/>
                <a:ea typeface="나눔바른고딕OTF" pitchFamily="18" charset="-127"/>
              </a:rPr>
              <a:t>한빛소프트의 ‘소울캐쳐 </a:t>
            </a:r>
            <a:r>
              <a:rPr lang="en-US" altLang="ko-KR" sz="2400" dirty="0">
                <a:latin typeface="나눔바른고딕OTF" pitchFamily="18" charset="-127"/>
                <a:ea typeface="나눔바른고딕OTF" pitchFamily="18" charset="-127"/>
              </a:rPr>
              <a:t>AR'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7308480" descr="EMB0000329800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6" y="2011491"/>
            <a:ext cx="4556125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70321" y="2771235"/>
            <a:ext cx="4069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GPS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기술을 이용하여 </a:t>
            </a:r>
            <a:endParaRPr lang="en-US" altLang="ko-KR" dirty="0">
              <a:latin typeface="나눔바른고딕OTF" pitchFamily="18" charset="-127"/>
              <a:ea typeface="나눔바른고딕OTF" pitchFamily="18" charset="-127"/>
            </a:endParaRPr>
          </a:p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유적지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관광지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,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지역 축제등의</a:t>
            </a:r>
            <a:endParaRPr lang="en-US" altLang="ko-KR" dirty="0">
              <a:latin typeface="나눔바른고딕OTF" pitchFamily="18" charset="-127"/>
              <a:ea typeface="나눔바른고딕OTF" pitchFamily="18" charset="-127"/>
            </a:endParaRPr>
          </a:p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각 지역별 랜드마크에서</a:t>
            </a:r>
            <a:endParaRPr lang="en-US" altLang="ko-KR" dirty="0">
              <a:latin typeface="나눔바른고딕OTF" pitchFamily="18" charset="-127"/>
              <a:ea typeface="나눔바른고딕OTF" pitchFamily="18" charset="-127"/>
            </a:endParaRPr>
          </a:p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역사인물을 수집하는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AR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모바일 게임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7891" y="5158056"/>
            <a:ext cx="7816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장점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: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실제 존재하는 랜드마크를 활용하여 좋은 확장성을 지님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.</a:t>
            </a:r>
          </a:p>
          <a:p>
            <a:pPr fontAlgn="base"/>
            <a:endParaRPr lang="en-US" altLang="ko-KR" dirty="0">
              <a:latin typeface="나눔바른고딕OTF" pitchFamily="18" charset="-127"/>
              <a:ea typeface="나눔바른고딕OTF" pitchFamily="18" charset="-127"/>
            </a:endParaRPr>
          </a:p>
          <a:p>
            <a:pPr fontAlgn="base"/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단점 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: </a:t>
            </a:r>
            <a:r>
              <a:rPr lang="ko-KR" altLang="en-US" dirty="0">
                <a:latin typeface="나눔바른고딕OTF" pitchFamily="18" charset="-127"/>
                <a:ea typeface="나눔바른고딕OTF" pitchFamily="18" charset="-127"/>
              </a:rPr>
              <a:t>수집만으로 구성된 얕은 컨텐츠로 플레이어들의 이목을 끌지 못함</a:t>
            </a:r>
            <a:r>
              <a:rPr lang="en-US" altLang="ko-KR" dirty="0">
                <a:latin typeface="나눔바른고딕OTF" pitchFamily="18" charset="-127"/>
                <a:ea typeface="나눔바른고딕OTF" pitchFamily="18" charset="-127"/>
              </a:rPr>
              <a:t>.</a:t>
            </a:r>
            <a:endParaRPr lang="ko-KR" altLang="en-US" dirty="0">
              <a:latin typeface="나눔바른고딕OTF" pitchFamily="18" charset="-127"/>
              <a:ea typeface="나눔바른고딕OTF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4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내용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09956" y="1032737"/>
            <a:ext cx="2810975" cy="2737752"/>
          </a:xfrm>
          <a:prstGeom prst="roundRect">
            <a:avLst>
              <a:gd name="adj" fmla="val 16667"/>
            </a:avLst>
          </a:prstGeom>
          <a:solidFill>
            <a:srgbClr val="001B43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  <a:defRPr/>
            </a:pPr>
            <a:r>
              <a:rPr lang="ko-KR" altLang="en-US" b="1" dirty="0">
                <a:solidFill>
                  <a:schemeClr val="bg1"/>
                </a:solidFill>
                <a:latin typeface="나눔바른고딕OTF"/>
                <a:ea typeface="나눔바른고딕OTF"/>
              </a:rPr>
              <a:t>게임 무대 구현</a:t>
            </a:r>
            <a:endParaRPr lang="en-US" altLang="ko-KR" b="1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0" indent="0" algn="ctr">
              <a:buNone/>
              <a:defRPr/>
            </a:pPr>
            <a:endParaRPr lang="ko-KR" altLang="en-US" sz="1400" b="1" dirty="0"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latin typeface="나눔바른고딕OTF"/>
                <a:ea typeface="나눔바른고딕OTF"/>
              </a:rPr>
              <a:t>사용자 형태 구현</a:t>
            </a:r>
            <a:endParaRPr lang="en-US" altLang="ko-KR" sz="1500" dirty="0"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latin typeface="나눔바른고딕OTF"/>
                <a:ea typeface="나눔바른고딕OTF"/>
              </a:rPr>
              <a:t>랜드마크 설정</a:t>
            </a:r>
            <a:endParaRPr lang="en-US" altLang="ko-KR" sz="1500" dirty="0"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사용자와의 상호작용</a:t>
            </a:r>
            <a:endParaRPr lang="en-US" altLang="ko-KR" sz="1500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구현한 컨텐츠와 연결</a:t>
            </a:r>
            <a:endParaRPr lang="en-US" altLang="ko-KR" sz="1500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커뮤니티 기능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9956" y="4065906"/>
            <a:ext cx="2810975" cy="2292353"/>
          </a:xfrm>
          <a:prstGeom prst="roundRect">
            <a:avLst>
              <a:gd name="adj" fmla="val 16667"/>
            </a:avLst>
          </a:prstGeom>
          <a:solidFill>
            <a:srgbClr val="2E4973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나눔바른고딕OTF"/>
                <a:ea typeface="나눔바른고딕OTF"/>
              </a:rPr>
              <a:t>컨텐츠 구현</a:t>
            </a:r>
            <a:endParaRPr lang="en-US" altLang="ko-KR" b="1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algn="ctr">
              <a:defRPr/>
            </a:pPr>
            <a:endParaRPr lang="ko-KR" altLang="en-US" sz="1400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 err="1">
                <a:solidFill>
                  <a:schemeClr val="bg1"/>
                </a:solidFill>
                <a:latin typeface="나눔바른고딕OTF"/>
                <a:ea typeface="나눔바른고딕OTF"/>
              </a:rPr>
              <a:t>랜드마크별</a:t>
            </a: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 컨텐츠</a:t>
            </a:r>
            <a:endParaRPr lang="en-US" altLang="ko-KR" sz="1500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데이터 전송 및 동기화</a:t>
            </a:r>
            <a:endParaRPr lang="en-US" altLang="ko-KR" sz="1500" dirty="0">
              <a:solidFill>
                <a:schemeClr val="bg1"/>
              </a:solidFill>
              <a:latin typeface="나눔바른고딕OTF"/>
              <a:ea typeface="나눔바른고딕OTF"/>
            </a:endParaRPr>
          </a:p>
          <a:p>
            <a:pPr marL="242760" indent="-242760">
              <a:buFont typeface="Arial"/>
              <a:buChar char="•"/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바른고딕OTF"/>
                <a:ea typeface="나눔바른고딕OTF"/>
              </a:rPr>
              <a:t>재화 구현 및 관리</a:t>
            </a:r>
            <a:endParaRPr lang="en-US" altLang="ko-KR" sz="1500" dirty="0">
              <a:solidFill>
                <a:schemeClr val="bg1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86398" y="1032737"/>
            <a:ext cx="3270325" cy="2737751"/>
          </a:xfrm>
          <a:prstGeom prst="rect">
            <a:avLst/>
          </a:prstGeom>
          <a:solidFill>
            <a:srgbClr val="00C5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</a:rPr>
              <a:t>인게임용 아바타 구현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지형 데이터 기반 랜드마크 세팅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</a:rPr>
              <a:t> 랜드마크 기반 커뮤니티 기능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86398" y="4065905"/>
            <a:ext cx="3270325" cy="22923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1. AR</a:t>
            </a:r>
            <a:r>
              <a:rPr lang="ko-KR" altLang="en-US" sz="1600" b="1" dirty="0">
                <a:solidFill>
                  <a:schemeClr val="bg1"/>
                </a:solidFill>
              </a:rPr>
              <a:t> 미니 게임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게임 서버 및 </a:t>
            </a:r>
            <a:r>
              <a:rPr lang="en-US" altLang="ko-KR" sz="1600" b="1" dirty="0">
                <a:solidFill>
                  <a:schemeClr val="bg1"/>
                </a:solidFill>
              </a:rPr>
              <a:t>DB </a:t>
            </a:r>
            <a:r>
              <a:rPr lang="ko-KR" altLang="en-US" sz="1600" b="1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3641463" y="4795337"/>
            <a:ext cx="1527586" cy="7745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3054" y="5042805"/>
            <a:ext cx="16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개발 내용 산출</a:t>
            </a:r>
          </a:p>
        </p:txBody>
      </p:sp>
      <p:sp>
        <p:nvSpPr>
          <p:cNvPr id="2" name="오른쪽 화살표 20">
            <a:extLst>
              <a:ext uri="{FF2B5EF4-FFF2-40B4-BE49-F238E27FC236}">
                <a16:creationId xmlns:a16="http://schemas.microsoft.com/office/drawing/2014/main" id="{B02550E5-C9F1-1CB5-C6E1-D12654A4EB5A}"/>
              </a:ext>
            </a:extLst>
          </p:cNvPr>
          <p:cNvSpPr/>
          <p:nvPr/>
        </p:nvSpPr>
        <p:spPr>
          <a:xfrm>
            <a:off x="3689871" y="2028651"/>
            <a:ext cx="1527586" cy="7745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A20DF-46CE-0D15-A0D2-A5F729AF93CE}"/>
              </a:ext>
            </a:extLst>
          </p:cNvPr>
          <p:cNvSpPr txBox="1"/>
          <p:nvPr/>
        </p:nvSpPr>
        <p:spPr>
          <a:xfrm>
            <a:off x="3641462" y="2276119"/>
            <a:ext cx="16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개발 내용 산출</a:t>
            </a:r>
          </a:p>
        </p:txBody>
      </p:sp>
    </p:spTree>
    <p:extLst>
      <p:ext uri="{BB962C8B-B14F-4D97-AF65-F5344CB8AC3E}">
        <p14:creationId xmlns:p14="http://schemas.microsoft.com/office/powerpoint/2010/main" val="19937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신한">
      <a:dk1>
        <a:sysClr val="windowText" lastClr="000000"/>
      </a:dk1>
      <a:lt1>
        <a:sysClr val="window" lastClr="FFFFFF"/>
      </a:lt1>
      <a:dk2>
        <a:srgbClr val="FFFFFF"/>
      </a:dk2>
      <a:lt2>
        <a:srgbClr val="465C89"/>
      </a:lt2>
      <a:accent1>
        <a:srgbClr val="23ADA6"/>
      </a:accent1>
      <a:accent2>
        <a:srgbClr val="003686"/>
      </a:accent2>
      <a:accent3>
        <a:srgbClr val="00A1E9"/>
      </a:accent3>
      <a:accent4>
        <a:srgbClr val="075CE7"/>
      </a:accent4>
      <a:accent5>
        <a:srgbClr val="FF7415"/>
      </a:accent5>
      <a:accent6>
        <a:srgbClr val="727D8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1177</Words>
  <Application>Microsoft Office PowerPoint</Application>
  <PresentationFormat>화면 슬라이드 쇼(4:3)</PresentationFormat>
  <Paragraphs>258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나눔고딕OTF</vt:lpstr>
      <vt:lpstr>나눔바른고딕OTF</vt:lpstr>
      <vt:lpstr>맑은 고딕</vt:lpstr>
      <vt:lpstr>Arial</vt:lpstr>
      <vt:lpstr>Calibri</vt:lpstr>
      <vt:lpstr>Calibri Light</vt:lpstr>
      <vt:lpstr>Wingdings</vt:lpstr>
      <vt:lpstr>Office 테마</vt:lpstr>
      <vt:lpstr>경쟁형 게임</vt:lpstr>
      <vt:lpstr>목차</vt:lpstr>
      <vt:lpstr>주제 개요</vt:lpstr>
      <vt:lpstr>주제 선정 배경</vt:lpstr>
      <vt:lpstr>주제 선정 배경</vt:lpstr>
      <vt:lpstr>기대효과</vt:lpstr>
      <vt:lpstr>관련 연구 및 사례</vt:lpstr>
      <vt:lpstr>관련 연구 및 사례</vt:lpstr>
      <vt:lpstr>개발 내용</vt:lpstr>
      <vt:lpstr>개발 범위</vt:lpstr>
      <vt:lpstr>필요 기술</vt:lpstr>
      <vt:lpstr>시스템 구성도</vt:lpstr>
      <vt:lpstr>게임 시나리오</vt:lpstr>
      <vt:lpstr>게임 시나리오</vt:lpstr>
      <vt:lpstr>게임 시나리오</vt:lpstr>
      <vt:lpstr>게임 시나리오</vt:lpstr>
      <vt:lpstr>미니게임 예시</vt:lpstr>
      <vt:lpstr>게임 시나리오</vt:lpstr>
      <vt:lpstr>게임 시나리오</vt:lpstr>
      <vt:lpstr>게임 시나리오 – 기타 화면</vt:lpstr>
      <vt:lpstr>업무 분담</vt:lpstr>
      <vt:lpstr>종합 설계 수행 일정</vt:lpstr>
      <vt:lpstr>협업 Github 주소</vt:lpstr>
      <vt:lpstr>참고 문헌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이 수민</cp:lastModifiedBy>
  <cp:revision>375</cp:revision>
  <dcterms:created xsi:type="dcterms:W3CDTF">2021-07-26T04:48:43Z</dcterms:created>
  <dcterms:modified xsi:type="dcterms:W3CDTF">2023-01-04T01:16:39Z</dcterms:modified>
  <cp:version>1000.0000.01</cp:version>
</cp:coreProperties>
</file>